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7" r:id="rId2"/>
    <p:sldId id="257" r:id="rId3"/>
    <p:sldId id="270" r:id="rId4"/>
    <p:sldId id="258" r:id="rId5"/>
    <p:sldId id="269" r:id="rId6"/>
    <p:sldId id="262" r:id="rId7"/>
    <p:sldId id="266" r:id="rId8"/>
    <p:sldId id="268" r:id="rId9"/>
    <p:sldId id="288" r:id="rId10"/>
    <p:sldId id="273" r:id="rId11"/>
    <p:sldId id="291" r:id="rId12"/>
    <p:sldId id="271" r:id="rId13"/>
    <p:sldId id="290" r:id="rId14"/>
    <p:sldId id="275" r:id="rId15"/>
    <p:sldId id="292" r:id="rId16"/>
    <p:sldId id="28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BBDF"/>
    <a:srgbClr val="1B7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33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00E01-DFB0-4DCB-88DD-BB1759AD594C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1A888-EB91-4978-A5FF-A627E2013D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73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设计</a:t>
            </a:r>
            <a:r>
              <a:rPr lang="en-US" altLang="zh-CN" dirty="0"/>
              <a:t>】:https://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A888-EB91-4978-A5FF-A627E2013DC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354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A888-EB91-4978-A5FF-A627E2013DC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55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A888-EB91-4978-A5FF-A627E2013DC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55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05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22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14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35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15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66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03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32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12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09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32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ACDD9-8DC0-41E3-9C07-8313BA258D86}" type="datetimeFigureOut">
              <a:rPr lang="zh-CN" altLang="en-US" smtClean="0"/>
              <a:pPr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870B9-E201-4B81-989A-F284266B80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52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15597" y="-12699"/>
            <a:ext cx="5219281" cy="14530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4326792"/>
            <a:ext cx="4049486" cy="25439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93" y="0"/>
            <a:ext cx="5920521" cy="15039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6512"/>
            <a:ext cx="1810722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8286" y="0"/>
            <a:ext cx="3633714" cy="26601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03910">
            <a:off x="10599209" y="1786629"/>
            <a:ext cx="1742763" cy="14585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86" y="3773212"/>
            <a:ext cx="1915667" cy="308478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2864">
            <a:off x="-2096184" y="2531793"/>
            <a:ext cx="3686232" cy="287388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44221" y="1788513"/>
            <a:ext cx="10680700" cy="3745646"/>
            <a:chOff x="1044221" y="1788513"/>
            <a:chExt cx="10680700" cy="3745646"/>
          </a:xfrm>
        </p:grpSpPr>
        <p:grpSp>
          <p:nvGrpSpPr>
            <p:cNvPr id="4" name="组合 3"/>
            <p:cNvGrpSpPr/>
            <p:nvPr/>
          </p:nvGrpSpPr>
          <p:grpSpPr>
            <a:xfrm>
              <a:off x="1044221" y="1788513"/>
              <a:ext cx="10680700" cy="3745646"/>
              <a:chOff x="1099085" y="2000889"/>
              <a:chExt cx="10680700" cy="374564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638303" y="2000889"/>
                <a:ext cx="9296401" cy="3214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41" t="7750" r="8124" b="15939"/>
              <a:stretch/>
            </p:blipFill>
            <p:spPr>
              <a:xfrm>
                <a:off x="1099085" y="2159424"/>
                <a:ext cx="10680700" cy="3587111"/>
              </a:xfrm>
              <a:prstGeom prst="rect">
                <a:avLst/>
              </a:prstGeom>
            </p:spPr>
          </p:pic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499" y="1863664"/>
              <a:ext cx="1031949" cy="195422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7986110" y="3060798"/>
              <a:ext cx="2840907" cy="2079759"/>
            </a:xfrm>
            <a:prstGeom prst="rect">
              <a:avLst/>
            </a:prstGeom>
          </p:spPr>
        </p:pic>
      </p:grpSp>
      <p:sp>
        <p:nvSpPr>
          <p:cNvPr id="28" name="文本框 27"/>
          <p:cNvSpPr txBox="1"/>
          <p:nvPr/>
        </p:nvSpPr>
        <p:spPr>
          <a:xfrm>
            <a:off x="1332450" y="2302420"/>
            <a:ext cx="9823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1B70B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5400" b="1" dirty="0">
                <a:solidFill>
                  <a:srgbClr val="1B70B0"/>
                </a:solidFill>
                <a:latin typeface="微软雅黑" pitchFamily="34" charset="-122"/>
                <a:ea typeface="微软雅黑" pitchFamily="34" charset="-122"/>
              </a:rPr>
              <a:t>站</a:t>
            </a:r>
            <a:r>
              <a:rPr lang="en-US" altLang="zh-CN" sz="5400" b="1" dirty="0">
                <a:solidFill>
                  <a:srgbClr val="1B70B0"/>
                </a:solidFill>
                <a:latin typeface="微软雅黑" pitchFamily="34" charset="-122"/>
                <a:ea typeface="微软雅黑" pitchFamily="34" charset="-122"/>
              </a:rPr>
              <a:t>vlog</a:t>
            </a:r>
            <a:r>
              <a:rPr lang="zh-CN" altLang="en-US" sz="5400" b="1" dirty="0">
                <a:solidFill>
                  <a:srgbClr val="1B70B0"/>
                </a:solidFill>
                <a:latin typeface="微软雅黑" pitchFamily="34" charset="-122"/>
                <a:ea typeface="微软雅黑" pitchFamily="34" charset="-122"/>
              </a:rPr>
              <a:t>类视频数据分析</a:t>
            </a:r>
            <a:endParaRPr lang="en-US" altLang="zh-CN" sz="5400" b="1" dirty="0">
              <a:solidFill>
                <a:srgbClr val="1B70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5817" y="3644711"/>
            <a:ext cx="5839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3600" dirty="0">
                <a:solidFill>
                  <a:srgbClr val="1B70B0"/>
                </a:solidFill>
                <a:latin typeface="华文新魏" pitchFamily="2" charset="-122"/>
                <a:ea typeface="华文新魏" pitchFamily="2" charset="-122"/>
              </a:rPr>
              <a:t>LLH</a:t>
            </a:r>
            <a:r>
              <a:rPr lang="zh-CN" altLang="en-US" sz="3600" dirty="0">
                <a:solidFill>
                  <a:srgbClr val="1B70B0"/>
                </a:solidFill>
                <a:latin typeface="华文新魏" pitchFamily="2" charset="-122"/>
                <a:ea typeface="华文新魏" pitchFamily="2" charset="-122"/>
              </a:rPr>
              <a:t>   </a:t>
            </a:r>
            <a:r>
              <a:rPr lang="en-US" altLang="zh-CN" sz="3600" dirty="0">
                <a:solidFill>
                  <a:srgbClr val="1B70B0"/>
                </a:solidFill>
                <a:latin typeface="华文新魏" pitchFamily="2" charset="-122"/>
                <a:ea typeface="华文新魏" pitchFamily="2" charset="-122"/>
              </a:rPr>
              <a:t>GL</a:t>
            </a:r>
            <a:endParaRPr lang="zh-CN" altLang="en-US" sz="3600" dirty="0">
              <a:solidFill>
                <a:srgbClr val="1B70B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2770" name="Picture 2" descr="http://i2.hdslb.com/bfs/face/e54ed84b1ded1de26606481fd3dc8581733092e9.jpg"/>
          <p:cNvPicPr>
            <a:picLocks noChangeAspect="1" noChangeArrowheads="1"/>
          </p:cNvPicPr>
          <p:nvPr/>
        </p:nvPicPr>
        <p:blipFill>
          <a:blip r:embed="rId12" cstate="print"/>
          <a:srcRect b="6133"/>
          <a:stretch>
            <a:fillRect/>
          </a:stretch>
        </p:blipFill>
        <p:spPr bwMode="auto">
          <a:xfrm>
            <a:off x="2319655" y="3372768"/>
            <a:ext cx="1764665" cy="1656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753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5" y="2286000"/>
            <a:ext cx="4216170" cy="32870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96432" y="1846023"/>
            <a:ext cx="233606" cy="4162758"/>
            <a:chOff x="5094638" y="1860772"/>
            <a:chExt cx="233606" cy="4162758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211441" y="1860772"/>
              <a:ext cx="0" cy="4162758"/>
            </a:xfrm>
            <a:prstGeom prst="line">
              <a:avLst/>
            </a:prstGeom>
            <a:ln w="22225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5094638" y="2409477"/>
              <a:ext cx="233606" cy="233606"/>
            </a:xfrm>
            <a:prstGeom prst="ellipse">
              <a:avLst/>
            </a:prstGeom>
            <a:solidFill>
              <a:srgbClr val="6AB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94638" y="3756503"/>
              <a:ext cx="233606" cy="233606"/>
            </a:xfrm>
            <a:prstGeom prst="ellipse">
              <a:avLst/>
            </a:prstGeom>
            <a:solidFill>
              <a:srgbClr val="6AB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94638" y="5098978"/>
              <a:ext cx="233606" cy="233606"/>
            </a:xfrm>
            <a:prstGeom prst="ellipse">
              <a:avLst/>
            </a:prstGeom>
            <a:solidFill>
              <a:srgbClr val="6AB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8"/>
          <p:cNvSpPr txBox="1"/>
          <p:nvPr/>
        </p:nvSpPr>
        <p:spPr>
          <a:xfrm>
            <a:off x="5808680" y="5175490"/>
            <a:ext cx="638332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时长在</a:t>
            </a:r>
            <a:r>
              <a: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5-10</a:t>
            </a: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分钟之间的视频，平均播放量最大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随后平均播放量随时长的增加而不断减少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意味着用户可能因为视频时长过长，而失去了观看的兴趣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808644" y="4609291"/>
            <a:ext cx="466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时长与平均播放量的关系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26" name="直接连接符 25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C:\Users\apple-pc\Desktop\Figure_9.png"/>
          <p:cNvPicPr>
            <a:picLocks noChangeAspect="1" noChangeArrowheads="1"/>
          </p:cNvPicPr>
          <p:nvPr/>
        </p:nvPicPr>
        <p:blipFill>
          <a:blip r:embed="rId4" cstate="print"/>
          <a:srcRect l="3839" t="4409" r="6869"/>
          <a:stretch>
            <a:fillRect/>
          </a:stretch>
        </p:blipFill>
        <p:spPr bwMode="auto">
          <a:xfrm>
            <a:off x="5928852" y="398206"/>
            <a:ext cx="5176683" cy="4157142"/>
          </a:xfrm>
          <a:prstGeom prst="rect">
            <a:avLst/>
          </a:prstGeom>
          <a:noFill/>
        </p:spPr>
      </p:pic>
      <p:sp>
        <p:nvSpPr>
          <p:cNvPr id="29" name="文本框 34"/>
          <p:cNvSpPr txBox="1"/>
          <p:nvPr/>
        </p:nvSpPr>
        <p:spPr>
          <a:xfrm>
            <a:off x="1782235" y="414120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关系图</a:t>
            </a:r>
          </a:p>
        </p:txBody>
      </p:sp>
    </p:spTree>
    <p:extLst>
      <p:ext uri="{BB962C8B-B14F-4D97-AF65-F5344CB8AC3E}">
        <p14:creationId xmlns:p14="http://schemas.microsoft.com/office/powerpoint/2010/main" val="36229645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5" y="2286000"/>
            <a:ext cx="4216170" cy="32870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96432" y="1846023"/>
            <a:ext cx="233606" cy="4162758"/>
            <a:chOff x="5094638" y="1860772"/>
            <a:chExt cx="233606" cy="4162758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211441" y="1860772"/>
              <a:ext cx="0" cy="4162758"/>
            </a:xfrm>
            <a:prstGeom prst="line">
              <a:avLst/>
            </a:prstGeom>
            <a:ln w="22225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5094638" y="2409477"/>
              <a:ext cx="233606" cy="233606"/>
            </a:xfrm>
            <a:prstGeom prst="ellipse">
              <a:avLst/>
            </a:prstGeom>
            <a:solidFill>
              <a:srgbClr val="6AB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94638" y="3756503"/>
              <a:ext cx="233606" cy="233606"/>
            </a:xfrm>
            <a:prstGeom prst="ellipse">
              <a:avLst/>
            </a:prstGeom>
            <a:solidFill>
              <a:srgbClr val="6AB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94638" y="5098978"/>
              <a:ext cx="233606" cy="233606"/>
            </a:xfrm>
            <a:prstGeom prst="ellipse">
              <a:avLst/>
            </a:prstGeom>
            <a:solidFill>
              <a:srgbClr val="6AB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8"/>
          <p:cNvSpPr txBox="1"/>
          <p:nvPr/>
        </p:nvSpPr>
        <p:spPr>
          <a:xfrm>
            <a:off x="5321948" y="5190239"/>
            <a:ext cx="687005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绝大多数的视频，弹幕数远大于评论数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只有极少数的视频，评论数超过弹幕数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体现了大多数用户更愿意发送弹幕而非评论，弹幕文化十分火热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51444" y="4609291"/>
            <a:ext cx="466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弹幕数与评论数的比较</a:t>
            </a:r>
          </a:p>
        </p:txBody>
      </p:sp>
      <p:grpSp>
        <p:nvGrpSpPr>
          <p:cNvPr id="5" name="组合 23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26" name="直接连接符 25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4"/>
          <p:cNvSpPr txBox="1"/>
          <p:nvPr/>
        </p:nvSpPr>
        <p:spPr>
          <a:xfrm>
            <a:off x="1796983" y="414119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关系图</a:t>
            </a:r>
          </a:p>
        </p:txBody>
      </p:sp>
      <p:pic>
        <p:nvPicPr>
          <p:cNvPr id="7170" name="Picture 2" descr="C:\Users\apple-pc\Desktop\Figure_10.png"/>
          <p:cNvPicPr>
            <a:picLocks noChangeAspect="1" noChangeArrowheads="1"/>
          </p:cNvPicPr>
          <p:nvPr/>
        </p:nvPicPr>
        <p:blipFill>
          <a:blip r:embed="rId4" cstate="print"/>
          <a:srcRect t="4920" r="8713"/>
          <a:stretch>
            <a:fillRect/>
          </a:stretch>
        </p:blipFill>
        <p:spPr bwMode="auto">
          <a:xfrm>
            <a:off x="5881841" y="280218"/>
            <a:ext cx="5503914" cy="4300239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271252" y="1135626"/>
            <a:ext cx="361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由于全部数据显示的散点图过于密集，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所以此处只截取了其中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个数据→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469329" y="1710813"/>
            <a:ext cx="72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y=x</a:t>
            </a:r>
            <a:endParaRPr lang="zh-CN" altLang="en-US" sz="20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1194026" y="2138516"/>
            <a:ext cx="339213" cy="250723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9645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01" y="1057348"/>
            <a:ext cx="7440302" cy="5800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6943" y="1014554"/>
            <a:ext cx="4735057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美食类视频占比最大，超过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1/5</a:t>
            </a:r>
            <a:endParaRPr lang="zh-CN" altLang="en-US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54742" y="2173236"/>
            <a:ext cx="3955025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搞笑和旅行类视频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位居二、三位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19" name="直接连接符 18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718325" y="497693"/>
            <a:ext cx="420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Vlog</a:t>
            </a:r>
            <a:r>
              <a:rPr lang="zh-CN" altLang="en-US" sz="28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区标签分类即占比</a:t>
            </a:r>
          </a:p>
        </p:txBody>
      </p:sp>
      <p:sp>
        <p:nvSpPr>
          <p:cNvPr id="3" name="椭圆 2"/>
          <p:cNvSpPr/>
          <p:nvPr/>
        </p:nvSpPr>
        <p:spPr>
          <a:xfrm>
            <a:off x="3864078" y="1607574"/>
            <a:ext cx="4778477" cy="45130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 descr="C:\Users\apple-pc\Desktop\Figure_11.png"/>
          <p:cNvPicPr>
            <a:picLocks noChangeAspect="1" noChangeArrowheads="1"/>
          </p:cNvPicPr>
          <p:nvPr/>
        </p:nvPicPr>
        <p:blipFill>
          <a:blip r:embed="rId4" cstate="print"/>
          <a:srcRect l="31644" t="11947" r="27158" b="9443"/>
          <a:stretch>
            <a:fillRect/>
          </a:stretch>
        </p:blipFill>
        <p:spPr bwMode="auto">
          <a:xfrm>
            <a:off x="3923071" y="1516412"/>
            <a:ext cx="4822723" cy="47369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8"/>
          <p:cNvSpPr txBox="1"/>
          <p:nvPr/>
        </p:nvSpPr>
        <p:spPr>
          <a:xfrm>
            <a:off x="592393" y="5334307"/>
            <a:ext cx="34486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紧接着是学习、韩国、校园、情侣类的视频</a:t>
            </a:r>
          </a:p>
        </p:txBody>
      </p:sp>
    </p:spTree>
    <p:extLst>
      <p:ext uri="{BB962C8B-B14F-4D97-AF65-F5344CB8AC3E}">
        <p14:creationId xmlns:p14="http://schemas.microsoft.com/office/powerpoint/2010/main" val="35528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342660" y="1317436"/>
            <a:ext cx="3477172" cy="5245595"/>
            <a:chOff x="1198067" y="1302689"/>
            <a:chExt cx="2908524" cy="4742510"/>
          </a:xfrm>
        </p:grpSpPr>
        <p:grpSp>
          <p:nvGrpSpPr>
            <p:cNvPr id="3" name="组合 2"/>
            <p:cNvGrpSpPr/>
            <p:nvPr/>
          </p:nvGrpSpPr>
          <p:grpSpPr>
            <a:xfrm>
              <a:off x="1575014" y="2019300"/>
              <a:ext cx="2531577" cy="4025899"/>
              <a:chOff x="4407114" y="1651000"/>
              <a:chExt cx="3098586" cy="492759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77558" y="1651000"/>
                <a:ext cx="2667000" cy="4419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ABB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41" t="7750" r="8124" b="15939"/>
              <a:stretch/>
            </p:blipFill>
            <p:spPr>
              <a:xfrm>
                <a:off x="4407114" y="1803400"/>
                <a:ext cx="3098586" cy="4775199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22864">
              <a:off x="1026425" y="1474331"/>
              <a:ext cx="1557736" cy="1214451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366195" y="2424238"/>
            <a:ext cx="17752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带有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吐槽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搞笑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标签的视频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平均播放量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位于前三</a:t>
            </a:r>
          </a:p>
        </p:txBody>
      </p:sp>
      <p:grpSp>
        <p:nvGrpSpPr>
          <p:cNvPr id="20" name="组合 30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33" name="直接连接符 32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1718325" y="497693"/>
            <a:ext cx="447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Vlog</a:t>
            </a:r>
            <a:r>
              <a:rPr lang="zh-CN" altLang="en-US" sz="28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区十大热门标签排行</a:t>
            </a:r>
          </a:p>
        </p:txBody>
      </p:sp>
      <p:pic>
        <p:nvPicPr>
          <p:cNvPr id="9218" name="Picture 2" descr="C:\Users\apple-pc\Desktop\Figure_12.png"/>
          <p:cNvPicPr>
            <a:picLocks noChangeAspect="1" noChangeArrowheads="1"/>
          </p:cNvPicPr>
          <p:nvPr/>
        </p:nvPicPr>
        <p:blipFill>
          <a:blip r:embed="rId5" cstate="print"/>
          <a:srcRect l="5166" t="5809" r="6814"/>
          <a:stretch>
            <a:fillRect/>
          </a:stretch>
        </p:blipFill>
        <p:spPr bwMode="auto">
          <a:xfrm>
            <a:off x="4689988" y="1135626"/>
            <a:ext cx="6687768" cy="5368413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1209368" y="4984954"/>
            <a:ext cx="2330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体现了用户喜欢的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vlog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345954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椭圆 61"/>
          <p:cNvSpPr/>
          <p:nvPr/>
        </p:nvSpPr>
        <p:spPr>
          <a:xfrm>
            <a:off x="3669698" y="4160363"/>
            <a:ext cx="233606" cy="233606"/>
          </a:xfrm>
          <a:prstGeom prst="ellipse">
            <a:avLst/>
          </a:prstGeom>
          <a:solidFill>
            <a:srgbClr val="6AB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221226" y="1707457"/>
            <a:ext cx="689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</a:t>
            </a:r>
            <a:endParaRPr lang="en-US" altLang="zh-CN" sz="3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笑</a:t>
            </a:r>
            <a:endParaRPr lang="en-US" altLang="zh-CN" sz="3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733074" y="423951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评论词云制作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9428" y="1076633"/>
            <a:ext cx="2990960" cy="2772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9702" y="1092496"/>
            <a:ext cx="3008671" cy="2789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文本框 64"/>
          <p:cNvSpPr txBox="1"/>
          <p:nvPr/>
        </p:nvSpPr>
        <p:spPr>
          <a:xfrm>
            <a:off x="4241136" y="1727122"/>
            <a:ext cx="714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</a:t>
            </a:r>
            <a:endParaRPr lang="en-US" altLang="zh-CN" sz="3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</a:t>
            </a:r>
            <a:endParaRPr lang="en-US" altLang="zh-CN" sz="3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67019" y="1067822"/>
            <a:ext cx="2993923" cy="2775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文本框 64"/>
          <p:cNvSpPr txBox="1"/>
          <p:nvPr/>
        </p:nvSpPr>
        <p:spPr>
          <a:xfrm>
            <a:off x="8272363" y="1746787"/>
            <a:ext cx="714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</a:t>
            </a:r>
            <a:endParaRPr lang="en-US" altLang="zh-CN" sz="3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sz="3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30744" y="3967316"/>
            <a:ext cx="3118236" cy="2890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文本框 64"/>
          <p:cNvSpPr txBox="1"/>
          <p:nvPr/>
        </p:nvSpPr>
        <p:spPr>
          <a:xfrm>
            <a:off x="1797821" y="4622722"/>
            <a:ext cx="714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情侣</a:t>
            </a:r>
            <a:endParaRPr lang="en-US" altLang="zh-CN" sz="3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76485" y="3982065"/>
            <a:ext cx="3102325" cy="28759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文本框 64"/>
          <p:cNvSpPr txBox="1"/>
          <p:nvPr/>
        </p:nvSpPr>
        <p:spPr>
          <a:xfrm>
            <a:off x="6433730" y="4598142"/>
            <a:ext cx="714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美食</a:t>
            </a:r>
            <a:endParaRPr lang="en-US" altLang="zh-CN" sz="3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401688115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382" y="1607383"/>
            <a:ext cx="12246382" cy="5250617"/>
            <a:chOff x="0" y="1822126"/>
            <a:chExt cx="12246382" cy="487383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1" t="7750" r="8124" b="15939"/>
            <a:stretch/>
          </p:blipFill>
          <p:spPr>
            <a:xfrm>
              <a:off x="0" y="1822126"/>
              <a:ext cx="12246382" cy="4873833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314"/>
            <a:stretch/>
          </p:blipFill>
          <p:spPr>
            <a:xfrm rot="5400000">
              <a:off x="284757" y="2209703"/>
              <a:ext cx="4370022" cy="359486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1" name="椭圆 60"/>
          <p:cNvSpPr/>
          <p:nvPr/>
        </p:nvSpPr>
        <p:spPr>
          <a:xfrm>
            <a:off x="3699194" y="2223401"/>
            <a:ext cx="233606" cy="233606"/>
          </a:xfrm>
          <a:prstGeom prst="ellipse">
            <a:avLst/>
          </a:prstGeom>
          <a:solidFill>
            <a:srgbClr val="6AB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728690" y="3747410"/>
            <a:ext cx="233606" cy="233606"/>
          </a:xfrm>
          <a:prstGeom prst="ellipse">
            <a:avLst/>
          </a:prstGeom>
          <a:solidFill>
            <a:srgbClr val="6AB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236220" y="2156170"/>
            <a:ext cx="514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爬取的视频数据缺少点赞、硬币、转发数等</a:t>
            </a:r>
          </a:p>
        </p:txBody>
      </p:sp>
      <p:grpSp>
        <p:nvGrpSpPr>
          <p:cNvPr id="4" name="组合 17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703576" y="364958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困难与不足</a:t>
            </a:r>
          </a:p>
        </p:txBody>
      </p:sp>
      <p:sp>
        <p:nvSpPr>
          <p:cNvPr id="17" name="文本框 65"/>
          <p:cNvSpPr txBox="1"/>
          <p:nvPr/>
        </p:nvSpPr>
        <p:spPr>
          <a:xfrm>
            <a:off x="4255885" y="2942751"/>
            <a:ext cx="483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爬取数据过程中容易返回状态码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412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65"/>
          <p:cNvSpPr txBox="1"/>
          <p:nvPr/>
        </p:nvSpPr>
        <p:spPr>
          <a:xfrm>
            <a:off x="4246052" y="3699834"/>
            <a:ext cx="5296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小组成员使用</a:t>
            </a:r>
            <a:r>
              <a:rPr lang="en-US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wordcloud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失败，需要外包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特别鸣谢</a:t>
            </a: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ZQF</a:t>
            </a:r>
            <a:r>
              <a: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的帮助！</a:t>
            </a:r>
          </a:p>
        </p:txBody>
      </p:sp>
      <p:sp>
        <p:nvSpPr>
          <p:cNvPr id="23" name="文本框 65"/>
          <p:cNvSpPr txBox="1"/>
          <p:nvPr/>
        </p:nvSpPr>
        <p:spPr>
          <a:xfrm>
            <a:off x="4265717" y="4751886"/>
            <a:ext cx="5217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站每个视频的标签多而杂，因此分析时只选取了出现次数多、较热门的几类标签进行归类，所以最终结论与真实情况可能有所出入</a:t>
            </a:r>
          </a:p>
        </p:txBody>
      </p:sp>
      <p:sp>
        <p:nvSpPr>
          <p:cNvPr id="24" name="椭圆 23"/>
          <p:cNvSpPr/>
          <p:nvPr/>
        </p:nvSpPr>
        <p:spPr>
          <a:xfrm>
            <a:off x="3718859" y="3009983"/>
            <a:ext cx="233606" cy="233606"/>
          </a:xfrm>
          <a:prstGeom prst="ellipse">
            <a:avLst/>
          </a:prstGeom>
          <a:solidFill>
            <a:srgbClr val="6AB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733606" y="4799461"/>
            <a:ext cx="233606" cy="233606"/>
          </a:xfrm>
          <a:prstGeom prst="ellipse">
            <a:avLst/>
          </a:prstGeom>
          <a:solidFill>
            <a:srgbClr val="6AB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811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6" grpId="0"/>
      <p:bldP spid="17" grpId="0"/>
      <p:bldP spid="18" grpId="0"/>
      <p:bldP spid="23" grpId="0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15597" y="-12699"/>
            <a:ext cx="5219281" cy="14530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4326792"/>
            <a:ext cx="4049486" cy="25439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93" y="0"/>
            <a:ext cx="5920521" cy="15039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6512"/>
            <a:ext cx="1810722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8286" y="0"/>
            <a:ext cx="3633714" cy="26601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00" y="2879494"/>
            <a:ext cx="1603759" cy="64040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03910">
            <a:off x="10599209" y="1786629"/>
            <a:ext cx="1742763" cy="14585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86" y="3773212"/>
            <a:ext cx="1915667" cy="308478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2864">
            <a:off x="-2096184" y="2531793"/>
            <a:ext cx="3686232" cy="287388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44221" y="1788513"/>
            <a:ext cx="10680700" cy="3745646"/>
            <a:chOff x="1044221" y="1788513"/>
            <a:chExt cx="10680700" cy="3745646"/>
          </a:xfrm>
        </p:grpSpPr>
        <p:grpSp>
          <p:nvGrpSpPr>
            <p:cNvPr id="4" name="组合 3"/>
            <p:cNvGrpSpPr/>
            <p:nvPr/>
          </p:nvGrpSpPr>
          <p:grpSpPr>
            <a:xfrm>
              <a:off x="1044221" y="1788513"/>
              <a:ext cx="10680700" cy="3745646"/>
              <a:chOff x="1099085" y="2000889"/>
              <a:chExt cx="10680700" cy="374564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638303" y="2000889"/>
                <a:ext cx="9296401" cy="3214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41" t="7750" r="8124" b="15939"/>
              <a:stretch/>
            </p:blipFill>
            <p:spPr>
              <a:xfrm>
                <a:off x="1099085" y="2159424"/>
                <a:ext cx="10680700" cy="3587111"/>
              </a:xfrm>
              <a:prstGeom prst="rect">
                <a:avLst/>
              </a:prstGeom>
            </p:spPr>
          </p:pic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499" y="1863664"/>
              <a:ext cx="1031949" cy="195422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7986110" y="3060798"/>
              <a:ext cx="2840907" cy="2079759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4342372" y="2759354"/>
            <a:ext cx="5882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1B70B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谢谢大家！</a:t>
            </a:r>
          </a:p>
        </p:txBody>
      </p:sp>
      <p:sp>
        <p:nvSpPr>
          <p:cNvPr id="13314" name="AutoShape 2" descr="http://img3.imgtn.bdimg.com/it/u=2307900745,994930526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16" name="AutoShape 4" descr="http://img3.imgtn.bdimg.com/it/u=2307900745,994930526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18" name="AutoShape 6" descr="http://img3.imgtn.bdimg.com/it/u=2307900745,994930526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20" name="AutoShape 8" descr="http://img3.imgtn.bdimg.com/it/u=2307900745,994930526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22" name="AutoShape 10" descr="http://img3.imgtn.bdimg.com/it/u=2307900745,994930526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4" name="图片 23" descr="http://www.looktmt.com/upload/file/bizupload/201811/28/fppswjgn_093201440.png"/>
          <p:cNvPicPr/>
          <p:nvPr/>
        </p:nvPicPr>
        <p:blipFill>
          <a:blip r:embed="rId12" cstate="print"/>
          <a:srcRect l="14730" r="14729" b="9685"/>
          <a:stretch>
            <a:fillRect/>
          </a:stretch>
        </p:blipFill>
        <p:spPr bwMode="auto">
          <a:xfrm>
            <a:off x="2026920" y="3520440"/>
            <a:ext cx="1965960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83557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 rot="10800000">
            <a:off x="-10180" y="2324100"/>
            <a:ext cx="10297180" cy="4533900"/>
            <a:chOff x="1844839" y="0"/>
            <a:chExt cx="10297180" cy="453390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39" y="1"/>
              <a:ext cx="4915575" cy="124868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948807" y="0"/>
              <a:ext cx="6193212" cy="4533900"/>
            </a:xfrm>
            <a:prstGeom prst="rect">
              <a:avLst/>
            </a:prstGeom>
          </p:spPr>
        </p:pic>
      </p:grpSp>
      <p:sp>
        <p:nvSpPr>
          <p:cNvPr id="40" name="矩形 39"/>
          <p:cNvSpPr/>
          <p:nvPr/>
        </p:nvSpPr>
        <p:spPr>
          <a:xfrm>
            <a:off x="-10180" y="0"/>
            <a:ext cx="1220218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269069" y="511689"/>
            <a:ext cx="5461843" cy="835847"/>
            <a:chOff x="-4071531" y="190182"/>
            <a:chExt cx="5461843" cy="83584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2184" y="-14992"/>
              <a:ext cx="797627" cy="1284415"/>
            </a:xfrm>
            <a:prstGeom prst="rect">
              <a:avLst/>
            </a:prstGeom>
          </p:spPr>
        </p:pic>
        <p:cxnSp>
          <p:nvCxnSpPr>
            <p:cNvPr id="30" name="直接连接符 29"/>
            <p:cNvCxnSpPr>
              <a:cxnSpLocks/>
            </p:cNvCxnSpPr>
            <p:nvPr/>
          </p:nvCxnSpPr>
          <p:spPr>
            <a:xfrm>
              <a:off x="-4071531" y="1026029"/>
              <a:ext cx="5461843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cxnSpLocks/>
            </p:cNvCxnSpPr>
            <p:nvPr/>
          </p:nvCxnSpPr>
          <p:spPr>
            <a:xfrm>
              <a:off x="-2127250" y="1026029"/>
              <a:ext cx="1618912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-3624457" y="-64874"/>
              <a:ext cx="835847" cy="1345960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5104050" y="520235"/>
            <a:ext cx="2157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29457" y="1889842"/>
            <a:ext cx="2019300" cy="4445000"/>
            <a:chOff x="881974" y="1816100"/>
            <a:chExt cx="2019300" cy="4445000"/>
          </a:xfrm>
        </p:grpSpPr>
        <p:grpSp>
          <p:nvGrpSpPr>
            <p:cNvPr id="7" name="组合 6"/>
            <p:cNvGrpSpPr/>
            <p:nvPr/>
          </p:nvGrpSpPr>
          <p:grpSpPr>
            <a:xfrm>
              <a:off x="881974" y="1816100"/>
              <a:ext cx="2019300" cy="4445000"/>
              <a:chOff x="1440774" y="1816100"/>
              <a:chExt cx="2019300" cy="4445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31" b="14886"/>
              <a:stretch/>
            </p:blipFill>
            <p:spPr>
              <a:xfrm>
                <a:off x="1440774" y="1816100"/>
                <a:ext cx="2019300" cy="4445000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1738550" y="1905000"/>
                <a:ext cx="1423749" cy="38763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BB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314"/>
              <a:stretch/>
            </p:blipFill>
            <p:spPr>
              <a:xfrm>
                <a:off x="1738550" y="4610100"/>
                <a:ext cx="1423749" cy="117120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3" name="文本框 32"/>
            <p:cNvSpPr txBox="1"/>
            <p:nvPr/>
          </p:nvSpPr>
          <p:spPr>
            <a:xfrm>
              <a:off x="1582417" y="2746118"/>
              <a:ext cx="66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b="1" dirty="0">
                <a:solidFill>
                  <a:srgbClr val="1B70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90661" y="2023675"/>
              <a:ext cx="6683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一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67706" y="1860345"/>
            <a:ext cx="2019300" cy="4445000"/>
            <a:chOff x="2971293" y="1816100"/>
            <a:chExt cx="2019300" cy="4445000"/>
          </a:xfrm>
        </p:grpSpPr>
        <p:grpSp>
          <p:nvGrpSpPr>
            <p:cNvPr id="8" name="组合 7"/>
            <p:cNvGrpSpPr/>
            <p:nvPr/>
          </p:nvGrpSpPr>
          <p:grpSpPr>
            <a:xfrm>
              <a:off x="2971293" y="1816100"/>
              <a:ext cx="2019300" cy="4445000"/>
              <a:chOff x="1440774" y="1816100"/>
              <a:chExt cx="2019300" cy="4445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31" b="14886"/>
              <a:stretch/>
            </p:blipFill>
            <p:spPr>
              <a:xfrm>
                <a:off x="1440774" y="1816100"/>
                <a:ext cx="2019300" cy="4445000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1738550" y="1905000"/>
                <a:ext cx="1423749" cy="38763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BB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314"/>
              <a:stretch/>
            </p:blipFill>
            <p:spPr>
              <a:xfrm>
                <a:off x="1738550" y="4610100"/>
                <a:ext cx="1423749" cy="117120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2" name="文本框 41"/>
            <p:cNvSpPr txBox="1"/>
            <p:nvPr/>
          </p:nvSpPr>
          <p:spPr>
            <a:xfrm>
              <a:off x="3763023" y="2760866"/>
              <a:ext cx="6683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B7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627022" y="2023675"/>
              <a:ext cx="6683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二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32212" y="1860345"/>
            <a:ext cx="2019300" cy="4445000"/>
            <a:chOff x="5060612" y="1816100"/>
            <a:chExt cx="2019300" cy="4445000"/>
          </a:xfrm>
        </p:grpSpPr>
        <p:grpSp>
          <p:nvGrpSpPr>
            <p:cNvPr id="12" name="组合 11"/>
            <p:cNvGrpSpPr/>
            <p:nvPr/>
          </p:nvGrpSpPr>
          <p:grpSpPr>
            <a:xfrm>
              <a:off x="5060612" y="1816100"/>
              <a:ext cx="2019300" cy="4445000"/>
              <a:chOff x="1440774" y="1816100"/>
              <a:chExt cx="2019300" cy="44450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31" b="14886"/>
              <a:stretch/>
            </p:blipFill>
            <p:spPr>
              <a:xfrm>
                <a:off x="1440774" y="1816100"/>
                <a:ext cx="2019300" cy="4445000"/>
              </a:xfrm>
              <a:prstGeom prst="rect">
                <a:avLst/>
              </a:prstGeom>
            </p:spPr>
          </p:pic>
          <p:sp>
            <p:nvSpPr>
              <p:cNvPr id="14" name="矩形 13"/>
              <p:cNvSpPr/>
              <p:nvPr/>
            </p:nvSpPr>
            <p:spPr>
              <a:xfrm>
                <a:off x="1738550" y="1905000"/>
                <a:ext cx="1423749" cy="38763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BB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314"/>
              <a:stretch/>
            </p:blipFill>
            <p:spPr>
              <a:xfrm>
                <a:off x="1738550" y="4610100"/>
                <a:ext cx="1423749" cy="117120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" name="文本框 44"/>
            <p:cNvSpPr txBox="1"/>
            <p:nvPr/>
          </p:nvSpPr>
          <p:spPr>
            <a:xfrm>
              <a:off x="5847316" y="2775615"/>
              <a:ext cx="6683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B7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696566" y="2023675"/>
              <a:ext cx="6683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三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78732" y="1830849"/>
            <a:ext cx="2019300" cy="4445000"/>
            <a:chOff x="7149931" y="1816100"/>
            <a:chExt cx="2019300" cy="4445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7149931" y="1816100"/>
              <a:ext cx="2019300" cy="4445000"/>
              <a:chOff x="1440774" y="1816100"/>
              <a:chExt cx="2019300" cy="44450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31" b="14886"/>
              <a:stretch/>
            </p:blipFill>
            <p:spPr>
              <a:xfrm>
                <a:off x="1440774" y="1816100"/>
                <a:ext cx="2019300" cy="4445000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1738550" y="1905000"/>
                <a:ext cx="1423749" cy="38763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ABB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314"/>
              <a:stretch/>
            </p:blipFill>
            <p:spPr>
              <a:xfrm>
                <a:off x="1738550" y="4610100"/>
                <a:ext cx="1423749" cy="117120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8" name="文本框 47"/>
            <p:cNvSpPr txBox="1"/>
            <p:nvPr/>
          </p:nvSpPr>
          <p:spPr>
            <a:xfrm>
              <a:off x="7887990" y="2834609"/>
              <a:ext cx="66831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B7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困难与不足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751989" y="2023675"/>
              <a:ext cx="6683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四</a:t>
              </a:r>
            </a:p>
          </p:txBody>
        </p:sp>
      </p:grpSp>
      <p:sp>
        <p:nvSpPr>
          <p:cNvPr id="54" name="文本框 41"/>
          <p:cNvSpPr txBox="1"/>
          <p:nvPr/>
        </p:nvSpPr>
        <p:spPr>
          <a:xfrm>
            <a:off x="1688417" y="2869020"/>
            <a:ext cx="66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B70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22947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94322" y="3244645"/>
            <a:ext cx="5781367" cy="1297858"/>
          </a:xfrm>
          <a:prstGeom prst="rect">
            <a:avLst/>
          </a:prstGeom>
          <a:solidFill>
            <a:srgbClr val="6AB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61412" y="2412900"/>
            <a:ext cx="4893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Vlog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站最热门的分区之一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22" name="直接连接符 21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1718325" y="409202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656" y="1430592"/>
            <a:ext cx="5220002" cy="513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t="1750" r="7269" b="1994"/>
          <a:stretch>
            <a:fillRect/>
          </a:stretch>
        </p:blipFill>
        <p:spPr bwMode="auto">
          <a:xfrm>
            <a:off x="4930111" y="1430592"/>
            <a:ext cx="1028238" cy="405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1633" y="2349818"/>
            <a:ext cx="504139" cy="56326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327057" y="3406878"/>
            <a:ext cx="555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哔哩哔哩的一大分区是生活区，其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大多为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vlog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类视频。为了更好地了解当代年轻人的生活元素，本小组将研究哔哩哔哩的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vlog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类视频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1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7199" y="1663700"/>
            <a:ext cx="5867013" cy="4343927"/>
            <a:chOff x="444499" y="1505480"/>
            <a:chExt cx="6612449" cy="4895847"/>
          </a:xfrm>
        </p:grpSpPr>
        <p:sp>
          <p:nvSpPr>
            <p:cNvPr id="7" name="矩形 6"/>
            <p:cNvSpPr/>
            <p:nvPr/>
          </p:nvSpPr>
          <p:spPr>
            <a:xfrm>
              <a:off x="829697" y="1568980"/>
              <a:ext cx="5761604" cy="4238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29697" y="1568980"/>
              <a:ext cx="5761604" cy="4238281"/>
              <a:chOff x="880496" y="819398"/>
              <a:chExt cx="7315804" cy="538156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496" y="819398"/>
                <a:ext cx="2853195" cy="1262474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42794" y="3400983"/>
                <a:ext cx="3853506" cy="2799978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496" y="3934710"/>
                <a:ext cx="3048931" cy="2216266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082684" y="819398"/>
                <a:ext cx="3113615" cy="2279402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8" r="9432" b="13227"/>
            <a:stretch/>
          </p:blipFill>
          <p:spPr>
            <a:xfrm>
              <a:off x="444499" y="1505480"/>
              <a:ext cx="6612449" cy="4895847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096000" y="1663700"/>
            <a:ext cx="5867013" cy="4343927"/>
            <a:chOff x="444499" y="1505480"/>
            <a:chExt cx="6612449" cy="4895847"/>
          </a:xfrm>
        </p:grpSpPr>
        <p:sp>
          <p:nvSpPr>
            <p:cNvPr id="11" name="矩形 10"/>
            <p:cNvSpPr/>
            <p:nvPr/>
          </p:nvSpPr>
          <p:spPr>
            <a:xfrm>
              <a:off x="829697" y="1568980"/>
              <a:ext cx="5761604" cy="4238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29697" y="1568980"/>
              <a:ext cx="5761604" cy="4238281"/>
              <a:chOff x="880496" y="819398"/>
              <a:chExt cx="7315804" cy="5381563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496" y="819398"/>
                <a:ext cx="2853195" cy="1262474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42794" y="3400983"/>
                <a:ext cx="3853506" cy="2799978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496" y="3934710"/>
                <a:ext cx="3048931" cy="2216266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082684" y="819398"/>
                <a:ext cx="3113615" cy="2279402"/>
              </a:xfrm>
              <a:prstGeom prst="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8" r="9432" b="13227"/>
            <a:stretch/>
          </p:blipFill>
          <p:spPr>
            <a:xfrm>
              <a:off x="444499" y="1505480"/>
              <a:ext cx="6612449" cy="4895847"/>
            </a:xfrm>
            <a:prstGeom prst="rect">
              <a:avLst/>
            </a:prstGeom>
          </p:spPr>
        </p:pic>
      </p:grpSp>
      <p:sp>
        <p:nvSpPr>
          <p:cNvPr id="23" name="TextBox 8"/>
          <p:cNvSpPr txBox="1"/>
          <p:nvPr/>
        </p:nvSpPr>
        <p:spPr>
          <a:xfrm>
            <a:off x="2125505" y="3254644"/>
            <a:ext cx="2623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数据爬取，数据分析，词云制作，课堂展示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76241" y="2726954"/>
            <a:ext cx="24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LLH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6989945" y="3505367"/>
            <a:ext cx="3992854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数据分析及可视化、</a:t>
            </a:r>
            <a:r>
              <a:rPr lang="en-US" altLang="zh-CN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0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19106" y="2726954"/>
            <a:ext cx="24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32" name="直接连接符 31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1674080" y="291216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</p:spTree>
    <p:extLst>
      <p:ext uri="{BB962C8B-B14F-4D97-AF65-F5344CB8AC3E}">
        <p14:creationId xmlns:p14="http://schemas.microsoft.com/office/powerpoint/2010/main" val="18519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9080" y="2256503"/>
            <a:ext cx="3566510" cy="4976841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-622300" y="1848921"/>
            <a:ext cx="13982700" cy="4337220"/>
          </a:xfrm>
          <a:custGeom>
            <a:avLst/>
            <a:gdLst>
              <a:gd name="connsiteX0" fmla="*/ 0 w 13982700"/>
              <a:gd name="connsiteY0" fmla="*/ 2095679 h 4337220"/>
              <a:gd name="connsiteX1" fmla="*/ 2362200 w 13982700"/>
              <a:gd name="connsiteY1" fmla="*/ 2463979 h 4337220"/>
              <a:gd name="connsiteX2" fmla="*/ 3924300 w 13982700"/>
              <a:gd name="connsiteY2" fmla="*/ 927279 h 4337220"/>
              <a:gd name="connsiteX3" fmla="*/ 5321300 w 13982700"/>
              <a:gd name="connsiteY3" fmla="*/ 939979 h 4337220"/>
              <a:gd name="connsiteX4" fmla="*/ 7505700 w 13982700"/>
              <a:gd name="connsiteY4" fmla="*/ 127179 h 4337220"/>
              <a:gd name="connsiteX5" fmla="*/ 10820400 w 13982700"/>
              <a:gd name="connsiteY5" fmla="*/ 4013379 h 4337220"/>
              <a:gd name="connsiteX6" fmla="*/ 13982700 w 13982700"/>
              <a:gd name="connsiteY6" fmla="*/ 3848279 h 433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82700" h="4337220">
                <a:moveTo>
                  <a:pt x="0" y="2095679"/>
                </a:moveTo>
                <a:cubicBezTo>
                  <a:pt x="854075" y="2377195"/>
                  <a:pt x="1708150" y="2658712"/>
                  <a:pt x="2362200" y="2463979"/>
                </a:cubicBezTo>
                <a:cubicBezTo>
                  <a:pt x="3016250" y="2269246"/>
                  <a:pt x="3431117" y="1181279"/>
                  <a:pt x="3924300" y="927279"/>
                </a:cubicBezTo>
                <a:cubicBezTo>
                  <a:pt x="4417483" y="673279"/>
                  <a:pt x="4724400" y="1073329"/>
                  <a:pt x="5321300" y="939979"/>
                </a:cubicBezTo>
                <a:cubicBezTo>
                  <a:pt x="5918200" y="806629"/>
                  <a:pt x="6589183" y="-385054"/>
                  <a:pt x="7505700" y="127179"/>
                </a:cubicBezTo>
                <a:cubicBezTo>
                  <a:pt x="8422217" y="639412"/>
                  <a:pt x="9740900" y="3393196"/>
                  <a:pt x="10820400" y="4013379"/>
                </a:cubicBezTo>
                <a:cubicBezTo>
                  <a:pt x="11899900" y="4633562"/>
                  <a:pt x="12941300" y="4240920"/>
                  <a:pt x="13982700" y="38482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866954" y="5983597"/>
            <a:ext cx="306178" cy="306178"/>
          </a:xfrm>
          <a:prstGeom prst="ellipse">
            <a:avLst/>
          </a:prstGeom>
          <a:solidFill>
            <a:srgbClr val="6ABBD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602496" y="2704327"/>
            <a:ext cx="306178" cy="306178"/>
          </a:xfrm>
          <a:prstGeom prst="ellipse">
            <a:avLst/>
          </a:prstGeom>
          <a:solidFill>
            <a:srgbClr val="6ABBD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774447" y="3041062"/>
            <a:ext cx="306178" cy="306178"/>
          </a:xfrm>
          <a:prstGeom prst="ellipse">
            <a:avLst/>
          </a:prstGeom>
          <a:solidFill>
            <a:srgbClr val="6ABBD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8"/>
          <p:cNvSpPr txBox="1"/>
          <p:nvPr/>
        </p:nvSpPr>
        <p:spPr>
          <a:xfrm>
            <a:off x="653184" y="4726346"/>
            <a:ext cx="3294525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</a:p>
        </p:txBody>
      </p:sp>
      <p:sp>
        <p:nvSpPr>
          <p:cNvPr id="20" name="TextBox 8"/>
          <p:cNvSpPr txBox="1"/>
          <p:nvPr/>
        </p:nvSpPr>
        <p:spPr>
          <a:xfrm>
            <a:off x="1662777" y="1256500"/>
            <a:ext cx="3867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数据分析及可视化</a:t>
            </a:r>
          </a:p>
        </p:txBody>
      </p:sp>
      <p:sp>
        <p:nvSpPr>
          <p:cNvPr id="22" name="TextBox 8"/>
          <p:cNvSpPr txBox="1"/>
          <p:nvPr/>
        </p:nvSpPr>
        <p:spPr>
          <a:xfrm>
            <a:off x="8897475" y="3554483"/>
            <a:ext cx="3294525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词云制作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84832" y="4052362"/>
            <a:ext cx="665585" cy="596900"/>
            <a:chOff x="1184832" y="4052362"/>
            <a:chExt cx="665585" cy="596900"/>
          </a:xfrm>
        </p:grpSpPr>
        <p:sp>
          <p:nvSpPr>
            <p:cNvPr id="6" name="椭圆 5"/>
            <p:cNvSpPr/>
            <p:nvPr/>
          </p:nvSpPr>
          <p:spPr>
            <a:xfrm>
              <a:off x="1184832" y="4052362"/>
              <a:ext cx="596900" cy="596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09676" y="4130306"/>
              <a:ext cx="640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14900" y="2173573"/>
            <a:ext cx="650295" cy="596900"/>
            <a:chOff x="3086100" y="2557031"/>
            <a:chExt cx="650295" cy="596900"/>
          </a:xfrm>
        </p:grpSpPr>
        <p:sp>
          <p:nvSpPr>
            <p:cNvPr id="7" name="椭圆 6"/>
            <p:cNvSpPr/>
            <p:nvPr/>
          </p:nvSpPr>
          <p:spPr>
            <a:xfrm>
              <a:off x="3086100" y="2557031"/>
              <a:ext cx="596900" cy="596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95654" y="2624648"/>
              <a:ext cx="640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86203" y="4409601"/>
            <a:ext cx="650272" cy="596900"/>
            <a:chOff x="7694822" y="2934762"/>
            <a:chExt cx="650272" cy="596900"/>
          </a:xfrm>
        </p:grpSpPr>
        <p:sp>
          <p:nvSpPr>
            <p:cNvPr id="8" name="椭圆 7"/>
            <p:cNvSpPr/>
            <p:nvPr/>
          </p:nvSpPr>
          <p:spPr>
            <a:xfrm>
              <a:off x="7694822" y="2934762"/>
              <a:ext cx="596900" cy="596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704353" y="2987630"/>
              <a:ext cx="640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30" name="直接连接符 29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1733565" y="375773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</p:spTree>
    <p:extLst>
      <p:ext uri="{BB962C8B-B14F-4D97-AF65-F5344CB8AC3E}">
        <p14:creationId xmlns:p14="http://schemas.microsoft.com/office/powerpoint/2010/main" val="15457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8" grpId="0"/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9220414" y="3510116"/>
            <a:ext cx="2416064" cy="3651441"/>
            <a:chOff x="4407114" y="1651000"/>
            <a:chExt cx="3098586" cy="4927599"/>
          </a:xfrm>
        </p:grpSpPr>
        <p:sp>
          <p:nvSpPr>
            <p:cNvPr id="7" name="矩形 6"/>
            <p:cNvSpPr/>
            <p:nvPr/>
          </p:nvSpPr>
          <p:spPr>
            <a:xfrm>
              <a:off x="4577558" y="1651000"/>
              <a:ext cx="2667000" cy="4419600"/>
            </a:xfrm>
            <a:prstGeom prst="rect">
              <a:avLst/>
            </a:prstGeom>
            <a:noFill/>
            <a:ln w="47625">
              <a:solidFill>
                <a:srgbClr val="6ABB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1" t="7750" r="8124" b="15939"/>
            <a:stretch/>
          </p:blipFill>
          <p:spPr>
            <a:xfrm>
              <a:off x="4407114" y="1803400"/>
              <a:ext cx="3098586" cy="4775199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465" y="3550404"/>
            <a:ext cx="4015535" cy="313061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013257" y="1327356"/>
            <a:ext cx="4782858" cy="1265279"/>
            <a:chOff x="487547" y="2658131"/>
            <a:chExt cx="3061153" cy="1281038"/>
          </a:xfrm>
        </p:grpSpPr>
        <p:sp>
          <p:nvSpPr>
            <p:cNvPr id="12" name="TextBox 8"/>
            <p:cNvSpPr txBox="1"/>
            <p:nvPr/>
          </p:nvSpPr>
          <p:spPr>
            <a:xfrm>
              <a:off x="487547" y="3053871"/>
              <a:ext cx="3061153" cy="8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包括视频标题、</a:t>
              </a:r>
              <a:r>
                <a:rPr lang="en-US" altLang="zh-CN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</a:t>
              </a:r>
              <a:r>
                <a:rPr lang="zh-CN" altLang="en-US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主、标签、观看量、弹幕数、评论等</a:t>
              </a:r>
              <a:r>
                <a:rPr lang="zh-CN" altLang="en-US" sz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1658" y="2658131"/>
              <a:ext cx="2865045" cy="84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按时长爬取共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6404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个视频信息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19" name="直接连接符 18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703577" y="409203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9716" y="3006882"/>
            <a:ext cx="7171095" cy="172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185" y="5294671"/>
            <a:ext cx="7209499" cy="730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C:\Users\apple-pc\Desktop\Figure_1.png"/>
          <p:cNvPicPr>
            <a:picLocks noChangeAspect="1" noChangeArrowheads="1"/>
          </p:cNvPicPr>
          <p:nvPr/>
        </p:nvPicPr>
        <p:blipFill>
          <a:blip r:embed="rId7" cstate="print"/>
          <a:srcRect l="18587" t="16711" r="20712" b="15563"/>
          <a:stretch>
            <a:fillRect/>
          </a:stretch>
        </p:blipFill>
        <p:spPr bwMode="auto">
          <a:xfrm>
            <a:off x="7595418" y="0"/>
            <a:ext cx="4144297" cy="34685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405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816897" y="6586404"/>
            <a:ext cx="10121900" cy="0"/>
          </a:xfrm>
          <a:prstGeom prst="line">
            <a:avLst/>
          </a:prstGeom>
          <a:ln w="22225">
            <a:solidFill>
              <a:srgbClr val="6ABB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24" name="直接连接符 23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C:\Users\apple-pc\Desktop\Figure_2.png"/>
          <p:cNvPicPr>
            <a:picLocks noChangeAspect="1" noChangeArrowheads="1"/>
          </p:cNvPicPr>
          <p:nvPr/>
        </p:nvPicPr>
        <p:blipFill>
          <a:blip r:embed="rId3" cstate="print"/>
          <a:srcRect l="32132" t="5491" r="8644" b="3900"/>
          <a:stretch>
            <a:fillRect/>
          </a:stretch>
        </p:blipFill>
        <p:spPr bwMode="auto">
          <a:xfrm>
            <a:off x="183864" y="1099458"/>
            <a:ext cx="5744496" cy="4317294"/>
          </a:xfrm>
          <a:prstGeom prst="rect">
            <a:avLst/>
          </a:prstGeom>
          <a:noFill/>
        </p:spPr>
      </p:pic>
      <p:pic>
        <p:nvPicPr>
          <p:cNvPr id="3075" name="Picture 3" descr="C:\Users\apple-pc\Desktop\Figure_3.png"/>
          <p:cNvPicPr>
            <a:picLocks noChangeAspect="1" noChangeArrowheads="1"/>
          </p:cNvPicPr>
          <p:nvPr/>
        </p:nvPicPr>
        <p:blipFill>
          <a:blip r:embed="rId4" cstate="print"/>
          <a:srcRect l="22265" t="8098" r="9530" b="4223"/>
          <a:stretch>
            <a:fillRect/>
          </a:stretch>
        </p:blipFill>
        <p:spPr bwMode="auto">
          <a:xfrm>
            <a:off x="5820540" y="1280160"/>
            <a:ext cx="6248702" cy="4038600"/>
          </a:xfrm>
          <a:prstGeom prst="rect">
            <a:avLst/>
          </a:prstGeom>
          <a:noFill/>
        </p:spPr>
      </p:pic>
      <p:pic>
        <p:nvPicPr>
          <p:cNvPr id="3076" name="Picture 4" descr="C:\Users\apple-pc\Desktop\Figure_4.png"/>
          <p:cNvPicPr>
            <a:picLocks noChangeAspect="1" noChangeArrowheads="1"/>
          </p:cNvPicPr>
          <p:nvPr/>
        </p:nvPicPr>
        <p:blipFill>
          <a:blip r:embed="rId5" cstate="print"/>
          <a:srcRect l="23963" t="6561" r="9296" b="3524"/>
          <a:stretch>
            <a:fillRect/>
          </a:stretch>
        </p:blipFill>
        <p:spPr bwMode="auto">
          <a:xfrm>
            <a:off x="5842182" y="1203960"/>
            <a:ext cx="6045018" cy="4000542"/>
          </a:xfrm>
          <a:prstGeom prst="rect">
            <a:avLst/>
          </a:prstGeom>
          <a:noFill/>
        </p:spPr>
      </p:pic>
      <p:pic>
        <p:nvPicPr>
          <p:cNvPr id="3077" name="Picture 5" descr="C:\Users\apple-pc\Desktop\Figure_5.png"/>
          <p:cNvPicPr>
            <a:picLocks noChangeAspect="1" noChangeArrowheads="1"/>
          </p:cNvPicPr>
          <p:nvPr/>
        </p:nvPicPr>
        <p:blipFill>
          <a:blip r:embed="rId6" cstate="print"/>
          <a:srcRect l="34270" t="6736" r="9289" b="3846"/>
          <a:stretch>
            <a:fillRect/>
          </a:stretch>
        </p:blipFill>
        <p:spPr bwMode="auto">
          <a:xfrm>
            <a:off x="212868" y="1118861"/>
            <a:ext cx="5669280" cy="4276591"/>
          </a:xfrm>
          <a:prstGeom prst="rect">
            <a:avLst/>
          </a:prstGeom>
          <a:noFill/>
        </p:spPr>
      </p:pic>
      <p:pic>
        <p:nvPicPr>
          <p:cNvPr id="3078" name="Picture 6" descr="C:\Users\apple-pc\Desktop\Figure_1.png"/>
          <p:cNvPicPr>
            <a:picLocks noChangeAspect="1" noChangeArrowheads="1"/>
          </p:cNvPicPr>
          <p:nvPr/>
        </p:nvPicPr>
        <p:blipFill>
          <a:blip r:embed="rId7" cstate="print"/>
          <a:srcRect l="3602" t="5512" r="7546"/>
          <a:stretch>
            <a:fillRect/>
          </a:stretch>
        </p:blipFill>
        <p:spPr bwMode="auto">
          <a:xfrm>
            <a:off x="3377382" y="811162"/>
            <a:ext cx="5601904" cy="4468761"/>
          </a:xfrm>
          <a:prstGeom prst="rect">
            <a:avLst/>
          </a:prstGeom>
          <a:noFill/>
        </p:spPr>
      </p:pic>
      <p:pic>
        <p:nvPicPr>
          <p:cNvPr id="3079" name="Picture 7" descr="C:\Users\apple-pc\Desktop\Figure_13.png"/>
          <p:cNvPicPr>
            <a:picLocks noChangeAspect="1" noChangeArrowheads="1"/>
          </p:cNvPicPr>
          <p:nvPr/>
        </p:nvPicPr>
        <p:blipFill>
          <a:blip r:embed="rId8" cstate="print"/>
          <a:srcRect l="8902" r="9388" b="3767"/>
          <a:stretch>
            <a:fillRect/>
          </a:stretch>
        </p:blipFill>
        <p:spPr bwMode="auto">
          <a:xfrm>
            <a:off x="1920240" y="813787"/>
            <a:ext cx="8945880" cy="5175533"/>
          </a:xfrm>
          <a:prstGeom prst="rect">
            <a:avLst/>
          </a:prstGeom>
          <a:noFill/>
        </p:spPr>
      </p:pic>
      <p:pic>
        <p:nvPicPr>
          <p:cNvPr id="3080" name="Picture 8" descr="C:\Users\apple-pc\Desktop\Figure_14.png"/>
          <p:cNvPicPr>
            <a:picLocks noChangeAspect="1" noChangeArrowheads="1"/>
          </p:cNvPicPr>
          <p:nvPr/>
        </p:nvPicPr>
        <p:blipFill>
          <a:blip r:embed="rId9" cstate="print"/>
          <a:srcRect l="9039" r="9318"/>
          <a:stretch>
            <a:fillRect/>
          </a:stretch>
        </p:blipFill>
        <p:spPr bwMode="auto">
          <a:xfrm>
            <a:off x="1979724" y="860242"/>
            <a:ext cx="8845591" cy="5157100"/>
          </a:xfrm>
          <a:prstGeom prst="rect">
            <a:avLst/>
          </a:prstGeom>
          <a:noFill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68" y="5438300"/>
            <a:ext cx="1549562" cy="11323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55" y="5470256"/>
            <a:ext cx="1549562" cy="11323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29" y="5469764"/>
            <a:ext cx="1549562" cy="11323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344" y="5470256"/>
            <a:ext cx="1549562" cy="113237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47821" y="468196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排行榜</a:t>
            </a:r>
          </a:p>
        </p:txBody>
      </p:sp>
    </p:spTree>
    <p:extLst>
      <p:ext uri="{BB962C8B-B14F-4D97-AF65-F5344CB8AC3E}">
        <p14:creationId xmlns:p14="http://schemas.microsoft.com/office/powerpoint/2010/main" val="22868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993626" y="825909"/>
            <a:ext cx="4198374" cy="5589639"/>
            <a:chOff x="7715040" y="1302688"/>
            <a:chExt cx="2999548" cy="4742511"/>
          </a:xfrm>
        </p:grpSpPr>
        <p:grpSp>
          <p:nvGrpSpPr>
            <p:cNvPr id="9" name="组合 8"/>
            <p:cNvGrpSpPr/>
            <p:nvPr/>
          </p:nvGrpSpPr>
          <p:grpSpPr>
            <a:xfrm>
              <a:off x="8183011" y="2019300"/>
              <a:ext cx="2531577" cy="4025899"/>
              <a:chOff x="4407114" y="1651000"/>
              <a:chExt cx="3098586" cy="4927599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577558" y="1651000"/>
                <a:ext cx="2667000" cy="4419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ABB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41" t="7750" r="8124" b="15939"/>
              <a:stretch/>
            </p:blipFill>
            <p:spPr>
              <a:xfrm>
                <a:off x="4407114" y="1803400"/>
                <a:ext cx="3098586" cy="4775199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22864">
              <a:off x="7543398" y="1474330"/>
              <a:ext cx="1557736" cy="1214451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9009127" y="2335745"/>
            <a:ext cx="2789583" cy="2862321"/>
            <a:chOff x="8374946" y="2527476"/>
            <a:chExt cx="2143521" cy="1378544"/>
          </a:xfrm>
        </p:grpSpPr>
        <p:sp>
          <p:nvSpPr>
            <p:cNvPr id="29" name="TextBox 8"/>
            <p:cNvSpPr txBox="1"/>
            <p:nvPr/>
          </p:nvSpPr>
          <p:spPr>
            <a:xfrm>
              <a:off x="8405367" y="3223550"/>
              <a:ext cx="2011107" cy="2175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endParaRPr lang="zh-CN" altLang="en-U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374946" y="2527476"/>
              <a:ext cx="2143521" cy="137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粉丝数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与平均播放量、弹幕数、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评论数、收藏量的关系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粉丝数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与其他四个量呈正相关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粉丝数越多，平均播放量、弹幕数、评论数、收藏量也越多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33" name="直接连接符 32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1777317" y="438701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关系图</a:t>
            </a:r>
          </a:p>
        </p:txBody>
      </p:sp>
      <p:pic>
        <p:nvPicPr>
          <p:cNvPr id="4098" name="Picture 2" descr="C:\Users\apple-pc\Desktop\Figure_6.png"/>
          <p:cNvPicPr>
            <a:picLocks noChangeAspect="1" noChangeArrowheads="1"/>
          </p:cNvPicPr>
          <p:nvPr/>
        </p:nvPicPr>
        <p:blipFill>
          <a:blip r:embed="rId5" cstate="print"/>
          <a:srcRect l="19809" t="2256" r="13816"/>
          <a:stretch>
            <a:fillRect/>
          </a:stretch>
        </p:blipFill>
        <p:spPr bwMode="auto">
          <a:xfrm>
            <a:off x="353961" y="1312606"/>
            <a:ext cx="7665907" cy="55453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54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30"/>
          <p:cNvGrpSpPr/>
          <p:nvPr/>
        </p:nvGrpSpPr>
        <p:grpSpPr>
          <a:xfrm>
            <a:off x="-1209" y="0"/>
            <a:ext cx="6097209" cy="1026029"/>
            <a:chOff x="-1209" y="0"/>
            <a:chExt cx="6097209" cy="102602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1881" y="-313090"/>
              <a:ext cx="1026029" cy="1652209"/>
            </a:xfrm>
            <a:prstGeom prst="rect">
              <a:avLst/>
            </a:prstGeom>
          </p:spPr>
        </p:pic>
        <p:cxnSp>
          <p:nvCxnSpPr>
            <p:cNvPr id="33" name="直接连接符 32"/>
            <p:cNvCxnSpPr>
              <a:cxnSpLocks/>
            </p:cNvCxnSpPr>
            <p:nvPr/>
          </p:nvCxnSpPr>
          <p:spPr>
            <a:xfrm>
              <a:off x="-1209" y="1026029"/>
              <a:ext cx="6097209" cy="0"/>
            </a:xfrm>
            <a:prstGeom prst="line">
              <a:avLst/>
            </a:prstGeom>
            <a:ln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cxnSpLocks/>
            </p:cNvCxnSpPr>
            <p:nvPr/>
          </p:nvCxnSpPr>
          <p:spPr>
            <a:xfrm>
              <a:off x="3572967" y="1026029"/>
              <a:ext cx="2338091" cy="0"/>
            </a:xfrm>
            <a:prstGeom prst="line">
              <a:avLst/>
            </a:prstGeom>
            <a:ln w="50800">
              <a:solidFill>
                <a:srgbClr val="6AB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4"/>
          <p:cNvSpPr txBox="1"/>
          <p:nvPr/>
        </p:nvSpPr>
        <p:spPr>
          <a:xfrm>
            <a:off x="1796983" y="428867"/>
            <a:ext cx="42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6ABBD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关系图</a:t>
            </a:r>
          </a:p>
        </p:txBody>
      </p:sp>
      <p:pic>
        <p:nvPicPr>
          <p:cNvPr id="5122" name="Picture 2" descr="C:\Users\apple-pc\Desktop\Figure_7.png"/>
          <p:cNvPicPr>
            <a:picLocks noChangeAspect="1" noChangeArrowheads="1"/>
          </p:cNvPicPr>
          <p:nvPr/>
        </p:nvPicPr>
        <p:blipFill>
          <a:blip r:embed="rId3" cstate="print"/>
          <a:srcRect l="8404" t="6361" r="9115"/>
          <a:stretch>
            <a:fillRect/>
          </a:stretch>
        </p:blipFill>
        <p:spPr bwMode="auto">
          <a:xfrm>
            <a:off x="3443445" y="1386349"/>
            <a:ext cx="8556825" cy="4772025"/>
          </a:xfrm>
          <a:prstGeom prst="rect">
            <a:avLst/>
          </a:prstGeom>
          <a:noFill/>
        </p:spPr>
      </p:pic>
      <p:grpSp>
        <p:nvGrpSpPr>
          <p:cNvPr id="6" name="组合 15"/>
          <p:cNvGrpSpPr/>
          <p:nvPr/>
        </p:nvGrpSpPr>
        <p:grpSpPr>
          <a:xfrm>
            <a:off x="0" y="1650589"/>
            <a:ext cx="3760839" cy="4986184"/>
            <a:chOff x="4830211" y="2019300"/>
            <a:chExt cx="2826914" cy="4181224"/>
          </a:xfrm>
        </p:grpSpPr>
        <p:grpSp>
          <p:nvGrpSpPr>
            <p:cNvPr id="9" name="组合 5"/>
            <p:cNvGrpSpPr/>
            <p:nvPr/>
          </p:nvGrpSpPr>
          <p:grpSpPr>
            <a:xfrm>
              <a:off x="4830211" y="2019300"/>
              <a:ext cx="2531577" cy="4025899"/>
              <a:chOff x="4407114" y="1651000"/>
              <a:chExt cx="3098586" cy="4927599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41" t="7750" r="8124" b="15939"/>
              <a:stretch/>
            </p:blipFill>
            <p:spPr>
              <a:xfrm>
                <a:off x="4407114" y="1803400"/>
                <a:ext cx="3098586" cy="4775199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4577558" y="1651000"/>
                <a:ext cx="2667000" cy="4419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ABBD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622864">
              <a:off x="6271032" y="4814430"/>
              <a:ext cx="1557736" cy="1214451"/>
            </a:xfrm>
            <a:prstGeom prst="rect">
              <a:avLst/>
            </a:prstGeom>
          </p:spPr>
        </p:pic>
      </p:grpSp>
      <p:grpSp>
        <p:nvGrpSpPr>
          <p:cNvPr id="18" name="组合 23"/>
          <p:cNvGrpSpPr/>
          <p:nvPr/>
        </p:nvGrpSpPr>
        <p:grpSpPr>
          <a:xfrm>
            <a:off x="280218" y="1849051"/>
            <a:ext cx="2787445" cy="3851400"/>
            <a:chOff x="4984955" y="2527476"/>
            <a:chExt cx="2335848" cy="2731278"/>
          </a:xfrm>
        </p:grpSpPr>
        <p:sp>
          <p:nvSpPr>
            <p:cNvPr id="27" name="TextBox 8"/>
            <p:cNvSpPr txBox="1"/>
            <p:nvPr/>
          </p:nvSpPr>
          <p:spPr>
            <a:xfrm>
              <a:off x="5004396" y="3621771"/>
              <a:ext cx="2316407" cy="1636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播放量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与其他三个量也呈正相关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并且增长更为迅速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播放量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&gt;200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万时，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三个量都超越了前一分组的两倍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84955" y="2527476"/>
              <a:ext cx="2298772" cy="80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播放量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与平均弹幕数、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评论数、收藏量的关系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954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558</Words>
  <Application>Microsoft Office PowerPoint</Application>
  <PresentationFormat>宽屏</PresentationFormat>
  <Paragraphs>101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方正清刻本悦宋简体</vt:lpstr>
      <vt:lpstr>华文新魏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官雄强</dc:creator>
  <cp:lastModifiedBy> </cp:lastModifiedBy>
  <cp:revision>45</cp:revision>
  <dcterms:created xsi:type="dcterms:W3CDTF">2017-02-15T12:24:32Z</dcterms:created>
  <dcterms:modified xsi:type="dcterms:W3CDTF">2021-06-08T02:36:23Z</dcterms:modified>
</cp:coreProperties>
</file>